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12192000"/>
  <p:notesSz cx="6858000" cy="9144000"/>
  <p:embeddedFontLst>
    <p:embeddedFont>
      <p:font typeface="Nunito"/>
      <p:regular r:id="rId31"/>
      <p:bold r:id="rId32"/>
      <p:italic r:id="rId33"/>
      <p:boldItalic r:id="rId34"/>
    </p:embeddedFont>
    <p:embeddedFont>
      <p:font typeface="Pacifico"/>
      <p:regular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6" roundtripDataSignature="AMtx7mjpZnUQwctZfa8fDmq95iu67sqL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Nunito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Nunito-italic.fntdata"/><Relationship Id="rId10" Type="http://schemas.openxmlformats.org/officeDocument/2006/relationships/slide" Target="slides/slide5.xml"/><Relationship Id="rId32" Type="http://schemas.openxmlformats.org/officeDocument/2006/relationships/font" Target="fonts/Nunito-bold.fntdata"/><Relationship Id="rId13" Type="http://schemas.openxmlformats.org/officeDocument/2006/relationships/slide" Target="slides/slide8.xml"/><Relationship Id="rId35" Type="http://schemas.openxmlformats.org/officeDocument/2006/relationships/font" Target="fonts/Pacifico-regular.fntdata"/><Relationship Id="rId12" Type="http://schemas.openxmlformats.org/officeDocument/2006/relationships/slide" Target="slides/slide7.xml"/><Relationship Id="rId34" Type="http://schemas.openxmlformats.org/officeDocument/2006/relationships/font" Target="fonts/Nunito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customschemas.google.com/relationships/presentationmetadata" Target="meta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86ed5267d_0_4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c86ed5267d_0_4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c86ed5267d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c86ed5267d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c86ed5267d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c86ed5267d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c86ed5267d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c86ed5267d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c86ed5267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c86ed5267d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c86ed5267d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c86ed5267d_0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c86ed5267d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c86ed5267d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c86ed5267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c86ed5267d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Unity Worldwide asked if we had thought about Reuniting the churches</a:t>
            </a:r>
            <a:endParaRPr/>
          </a:p>
        </p:txBody>
      </p:sp>
      <p:sp>
        <p:nvSpPr>
          <p:cNvPr id="220" name="Google Shape;220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c7b0b1e5f5_0_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c7b0b1e5f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Unity Worldwide asked if we had thought about Reuniting the churches</a:t>
            </a:r>
            <a:endParaRPr/>
          </a:p>
        </p:txBody>
      </p:sp>
      <p:sp>
        <p:nvSpPr>
          <p:cNvPr id="241" name="Google Shape;24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7b0b1e5f5_0_1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c7b0b1e5f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c7b0b1e5f5_0_1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c7b0b1e5f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7b0b1e5f5_0_2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c7b0b1e5f5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c7b0b1e5f5_0_3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c7b0b1e5f5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c7b0b1e5f5_0_4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c7b0b1e5f5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c7b0b1e5f5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c7b0b1e5f5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c86ed5267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c86ed5267d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1"/>
          <p:cNvSpPr txBox="1"/>
          <p:nvPr>
            <p:ph type="ctrTitle"/>
          </p:nvPr>
        </p:nvSpPr>
        <p:spPr>
          <a:xfrm>
            <a:off x="1524000" y="1299009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rebuchet MS"/>
              <a:buNone/>
              <a:defRPr sz="4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1"/>
          <p:cNvSpPr txBox="1"/>
          <p:nvPr>
            <p:ph idx="1" type="subTitle"/>
          </p:nvPr>
        </p:nvSpPr>
        <p:spPr>
          <a:xfrm>
            <a:off x="1524000" y="388259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Logo, company name&#10;&#10;Description automatically generated" id="15" name="Google Shape;1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979468" cy="13196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16" name="Google Shape;1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04584" y="-59086"/>
            <a:ext cx="1991917" cy="1319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/>
          <p:nvPr>
            <p:ph type="title"/>
          </p:nvPr>
        </p:nvSpPr>
        <p:spPr>
          <a:xfrm>
            <a:off x="4391892" y="344343"/>
            <a:ext cx="752648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" type="body"/>
          </p:nvPr>
        </p:nvSpPr>
        <p:spPr>
          <a:xfrm>
            <a:off x="4391891" y="1804843"/>
            <a:ext cx="752648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gc7b0b1e5f5_0_320"/>
          <p:cNvGrpSpPr/>
          <p:nvPr/>
        </p:nvGrpSpPr>
        <p:grpSpPr>
          <a:xfrm>
            <a:off x="834621" y="399168"/>
            <a:ext cx="1332416" cy="1332416"/>
            <a:chOff x="348199" y="179450"/>
            <a:chExt cx="1116300" cy="1116300"/>
          </a:xfrm>
        </p:grpSpPr>
        <p:sp>
          <p:nvSpPr>
            <p:cNvPr id="50" name="Google Shape;50;gc7b0b1e5f5_0_32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gc7b0b1e5f5_0_32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gc7b0b1e5f5_0_320"/>
          <p:cNvSpPr txBox="1"/>
          <p:nvPr>
            <p:ph type="title"/>
          </p:nvPr>
        </p:nvSpPr>
        <p:spPr>
          <a:xfrm>
            <a:off x="1738400" y="798100"/>
            <a:ext cx="4574100" cy="26535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gc7b0b1e5f5_0_320"/>
          <p:cNvSpPr txBox="1"/>
          <p:nvPr>
            <p:ph idx="1" type="subTitle"/>
          </p:nvPr>
        </p:nvSpPr>
        <p:spPr>
          <a:xfrm>
            <a:off x="1738400" y="3657604"/>
            <a:ext cx="4574100" cy="9681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4" name="Google Shape;54;gc7b0b1e5f5_0_320"/>
          <p:cNvSpPr txBox="1"/>
          <p:nvPr>
            <p:ph idx="2" type="body"/>
          </p:nvPr>
        </p:nvSpPr>
        <p:spPr>
          <a:xfrm>
            <a:off x="6538267" y="881333"/>
            <a:ext cx="4574100" cy="51609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gc7b0b1e5f5_0_320"/>
          <p:cNvSpPr txBox="1"/>
          <p:nvPr>
            <p:ph idx="12" type="sldNum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 sz="1900"/>
            </a:lvl1pPr>
            <a:lvl2pPr lvl="1" rtl="0">
              <a:buNone/>
              <a:defRPr sz="1900"/>
            </a:lvl2pPr>
            <a:lvl3pPr lvl="2" rtl="0">
              <a:buNone/>
              <a:defRPr sz="1900"/>
            </a:lvl3pPr>
            <a:lvl4pPr lvl="3" rtl="0">
              <a:buNone/>
              <a:defRPr sz="1900"/>
            </a:lvl4pPr>
            <a:lvl5pPr lvl="4" rtl="0">
              <a:buNone/>
              <a:defRPr sz="1900"/>
            </a:lvl5pPr>
            <a:lvl6pPr lvl="5" rtl="0">
              <a:buNone/>
              <a:defRPr sz="1900"/>
            </a:lvl6pPr>
            <a:lvl7pPr lvl="6" rtl="0">
              <a:buNone/>
              <a:defRPr sz="1900"/>
            </a:lvl7pPr>
            <a:lvl8pPr lvl="7" rtl="0">
              <a:buNone/>
              <a:defRPr sz="1900"/>
            </a:lvl8pPr>
            <a:lvl9pPr lvl="8" rtl="0">
              <a:buNone/>
              <a:defRPr sz="19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gc7b0b1e5f5_0_328"/>
          <p:cNvGrpSpPr/>
          <p:nvPr/>
        </p:nvGrpSpPr>
        <p:grpSpPr>
          <a:xfrm>
            <a:off x="834621" y="399168"/>
            <a:ext cx="1332416" cy="1332416"/>
            <a:chOff x="348199" y="179450"/>
            <a:chExt cx="1116300" cy="1116300"/>
          </a:xfrm>
        </p:grpSpPr>
        <p:sp>
          <p:nvSpPr>
            <p:cNvPr id="58" name="Google Shape;58;gc7b0b1e5f5_0_328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gc7b0b1e5f5_0_32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gc7b0b1e5f5_0_328"/>
          <p:cNvSpPr txBox="1"/>
          <p:nvPr>
            <p:ph type="title"/>
          </p:nvPr>
        </p:nvSpPr>
        <p:spPr>
          <a:xfrm>
            <a:off x="1738400" y="798100"/>
            <a:ext cx="9374100" cy="1332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gc7b0b1e5f5_0_328"/>
          <p:cNvSpPr txBox="1"/>
          <p:nvPr>
            <p:ph idx="1" type="body"/>
          </p:nvPr>
        </p:nvSpPr>
        <p:spPr>
          <a:xfrm>
            <a:off x="1738400" y="2653400"/>
            <a:ext cx="4574100" cy="3388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gc7b0b1e5f5_0_328"/>
          <p:cNvSpPr txBox="1"/>
          <p:nvPr>
            <p:ph idx="2" type="body"/>
          </p:nvPr>
        </p:nvSpPr>
        <p:spPr>
          <a:xfrm>
            <a:off x="6538200" y="2653400"/>
            <a:ext cx="4574100" cy="3388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gc7b0b1e5f5_0_328"/>
          <p:cNvSpPr txBox="1"/>
          <p:nvPr>
            <p:ph idx="12" type="sldNum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 sz="1900"/>
            </a:lvl1pPr>
            <a:lvl2pPr lvl="1" rtl="0">
              <a:buNone/>
              <a:defRPr sz="1900"/>
            </a:lvl2pPr>
            <a:lvl3pPr lvl="2" rtl="0">
              <a:buNone/>
              <a:defRPr sz="1900"/>
            </a:lvl3pPr>
            <a:lvl4pPr lvl="3" rtl="0">
              <a:buNone/>
              <a:defRPr sz="1900"/>
            </a:lvl4pPr>
            <a:lvl5pPr lvl="4" rtl="0">
              <a:buNone/>
              <a:defRPr sz="1900"/>
            </a:lvl5pPr>
            <a:lvl6pPr lvl="5" rtl="0">
              <a:buNone/>
              <a:defRPr sz="1900"/>
            </a:lvl6pPr>
            <a:lvl7pPr lvl="6" rtl="0">
              <a:buNone/>
              <a:defRPr sz="1900"/>
            </a:lvl7pPr>
            <a:lvl8pPr lvl="7" rtl="0">
              <a:buNone/>
              <a:defRPr sz="1900"/>
            </a:lvl8pPr>
            <a:lvl9pPr lvl="8" rtl="0">
              <a:buNone/>
              <a:defRPr sz="19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_1">
  <p:cSld name="SECTION_HEADER_1">
    <p:bg>
      <p:bgPr>
        <a:solidFill>
          <a:schemeClr val="dk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gc7b0b1e5f5_0_336"/>
          <p:cNvGrpSpPr/>
          <p:nvPr/>
        </p:nvGrpSpPr>
        <p:grpSpPr>
          <a:xfrm>
            <a:off x="195687" y="4541"/>
            <a:ext cx="1644245" cy="1846001"/>
            <a:chOff x="146769" y="3406"/>
            <a:chExt cx="1233215" cy="1384535"/>
          </a:xfrm>
        </p:grpSpPr>
        <p:grpSp>
          <p:nvGrpSpPr>
            <p:cNvPr id="66" name="Google Shape;66;gc7b0b1e5f5_0_336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67" name="Google Shape;67;gc7b0b1e5f5_0_336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" name="Google Shape;68;gc7b0b1e5f5_0_336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9" name="Google Shape;69;gc7b0b1e5f5_0_336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70" name="Google Shape;70;gc7b0b1e5f5_0_336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" name="Google Shape;71;gc7b0b1e5f5_0_336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" name="Google Shape;72;gc7b0b1e5f5_0_336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3" name="Google Shape;73;gc7b0b1e5f5_0_336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74" name="Google Shape;74;gc7b0b1e5f5_0_336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gc7b0b1e5f5_0_336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gc7b0b1e5f5_0_336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" name="Google Shape;77;gc7b0b1e5f5_0_336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8" name="Google Shape;78;gc7b0b1e5f5_0_336"/>
          <p:cNvGrpSpPr/>
          <p:nvPr/>
        </p:nvGrpSpPr>
        <p:grpSpPr>
          <a:xfrm>
            <a:off x="9033219" y="3871914"/>
            <a:ext cx="2914791" cy="2985925"/>
            <a:chOff x="6775084" y="2904008"/>
            <a:chExt cx="2186148" cy="2239500"/>
          </a:xfrm>
        </p:grpSpPr>
        <p:grpSp>
          <p:nvGrpSpPr>
            <p:cNvPr id="79" name="Google Shape;79;gc7b0b1e5f5_0_336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80" name="Google Shape;80;gc7b0b1e5f5_0_336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gc7b0b1e5f5_0_336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2" name="Google Shape;82;gc7b0b1e5f5_0_336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83" name="Google Shape;83;gc7b0b1e5f5_0_336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gc7b0b1e5f5_0_336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gc7b0b1e5f5_0_336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6" name="Google Shape;86;gc7b0b1e5f5_0_336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87" name="Google Shape;87;gc7b0b1e5f5_0_336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" name="Google Shape;88;gc7b0b1e5f5_0_336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" name="Google Shape;89;gc7b0b1e5f5_0_336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" name="Google Shape;90;gc7b0b1e5f5_0_336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1" name="Google Shape;91;gc7b0b1e5f5_0_336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92" name="Google Shape;92;gc7b0b1e5f5_0_336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" name="Google Shape;93;gc7b0b1e5f5_0_336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" name="Google Shape;94;gc7b0b1e5f5_0_336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" name="Google Shape;95;gc7b0b1e5f5_0_336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" name="Google Shape;96;gc7b0b1e5f5_0_336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7" name="Google Shape;97;gc7b0b1e5f5_0_336"/>
          <p:cNvSpPr txBox="1"/>
          <p:nvPr>
            <p:ph type="title"/>
          </p:nvPr>
        </p:nvSpPr>
        <p:spPr>
          <a:xfrm>
            <a:off x="1098667" y="2151767"/>
            <a:ext cx="7810500" cy="2497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8" name="Google Shape;98;gc7b0b1e5f5_0_336"/>
          <p:cNvSpPr txBox="1"/>
          <p:nvPr>
            <p:ph idx="12" type="sldNum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 sz="1900">
                <a:solidFill>
                  <a:schemeClr val="lt1"/>
                </a:solidFill>
              </a:defRPr>
            </a:lvl1pPr>
            <a:lvl2pPr lvl="1" rtl="0">
              <a:buNone/>
              <a:defRPr sz="1900">
                <a:solidFill>
                  <a:schemeClr val="lt1"/>
                </a:solidFill>
              </a:defRPr>
            </a:lvl2pPr>
            <a:lvl3pPr lvl="2" rtl="0">
              <a:buNone/>
              <a:defRPr sz="1900">
                <a:solidFill>
                  <a:schemeClr val="lt1"/>
                </a:solidFill>
              </a:defRPr>
            </a:lvl3pPr>
            <a:lvl4pPr lvl="3" rtl="0">
              <a:buNone/>
              <a:defRPr sz="1900">
                <a:solidFill>
                  <a:schemeClr val="lt1"/>
                </a:solidFill>
              </a:defRPr>
            </a:lvl4pPr>
            <a:lvl5pPr lvl="4" rtl="0">
              <a:buNone/>
              <a:defRPr sz="1900">
                <a:solidFill>
                  <a:schemeClr val="lt1"/>
                </a:solidFill>
              </a:defRPr>
            </a:lvl5pPr>
            <a:lvl6pPr lvl="5" rtl="0">
              <a:buNone/>
              <a:defRPr sz="1900">
                <a:solidFill>
                  <a:schemeClr val="lt1"/>
                </a:solidFill>
              </a:defRPr>
            </a:lvl6pPr>
            <a:lvl7pPr lvl="6" rtl="0">
              <a:buNone/>
              <a:defRPr sz="1900">
                <a:solidFill>
                  <a:schemeClr val="lt1"/>
                </a:solidFill>
              </a:defRPr>
            </a:lvl7pPr>
            <a:lvl8pPr lvl="7" rtl="0">
              <a:buNone/>
              <a:defRPr sz="1900">
                <a:solidFill>
                  <a:schemeClr val="lt1"/>
                </a:solidFill>
              </a:defRPr>
            </a:lvl8pPr>
            <a:lvl9pPr lvl="8" rtl="0">
              <a:buNone/>
              <a:defRPr sz="1900"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type="title"/>
          </p:nvPr>
        </p:nvSpPr>
        <p:spPr>
          <a:xfrm>
            <a:off x="952500" y="465657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rebuchet MS"/>
              <a:buNone/>
              <a:defRPr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  <a:defRPr sz="5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rebuchet MS"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/>
          <p:nvPr>
            <p:ph type="title"/>
          </p:nvPr>
        </p:nvSpPr>
        <p:spPr>
          <a:xfrm>
            <a:off x="839788" y="32587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  <a:def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" name="Google Shape;28;p15"/>
          <p:cNvSpPr txBox="1"/>
          <p:nvPr>
            <p:ph idx="2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3" type="body"/>
          </p:nvPr>
        </p:nvSpPr>
        <p:spPr>
          <a:xfrm>
            <a:off x="839788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" name="Google Shape;30;p15"/>
          <p:cNvSpPr txBox="1"/>
          <p:nvPr>
            <p:ph idx="4" type="body"/>
          </p:nvPr>
        </p:nvSpPr>
        <p:spPr>
          <a:xfrm>
            <a:off x="839788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  <a:def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 txBox="1"/>
          <p:nvPr>
            <p:ph type="title"/>
          </p:nvPr>
        </p:nvSpPr>
        <p:spPr>
          <a:xfrm>
            <a:off x="827810" y="38590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" type="body"/>
          </p:nvPr>
        </p:nvSpPr>
        <p:spPr>
          <a:xfrm>
            <a:off x="827809" y="217891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/>
          <p:nvPr>
            <p:ph type="title"/>
          </p:nvPr>
        </p:nvSpPr>
        <p:spPr>
          <a:xfrm>
            <a:off x="827809" y="36512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rebuchet MS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1" type="body"/>
          </p:nvPr>
        </p:nvSpPr>
        <p:spPr>
          <a:xfrm>
            <a:off x="827809" y="217891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 txBox="1"/>
          <p:nvPr>
            <p:ph type="title"/>
          </p:nvPr>
        </p:nvSpPr>
        <p:spPr>
          <a:xfrm>
            <a:off x="287483" y="344343"/>
            <a:ext cx="752648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" type="body"/>
          </p:nvPr>
        </p:nvSpPr>
        <p:spPr>
          <a:xfrm>
            <a:off x="287482" y="1804843"/>
            <a:ext cx="752648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rebuchet MS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jpg"/><Relationship Id="rId4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86ed5267d_0_431"/>
          <p:cNvSpPr txBox="1"/>
          <p:nvPr>
            <p:ph type="title"/>
          </p:nvPr>
        </p:nvSpPr>
        <p:spPr>
          <a:xfrm>
            <a:off x="827810" y="38590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ill Sans"/>
              <a:buNone/>
            </a:pPr>
            <a:r>
              <a:rPr lang="en-US"/>
              <a:t>UNITY OF LOUISVILLE</a:t>
            </a:r>
            <a:endParaRPr/>
          </a:p>
        </p:txBody>
      </p:sp>
      <p:sp>
        <p:nvSpPr>
          <p:cNvPr id="104" name="Google Shape;104;gc86ed5267d_0_431"/>
          <p:cNvSpPr txBox="1"/>
          <p:nvPr>
            <p:ph idx="1" type="body"/>
          </p:nvPr>
        </p:nvSpPr>
        <p:spPr>
          <a:xfrm>
            <a:off x="827809" y="2178916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2021 ANNUAL MEETING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FINANCIAL REPORT FOR 2020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c86ed5267d_0_2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2020 FINANCIALS</a:t>
            </a:r>
            <a:endParaRPr/>
          </a:p>
        </p:txBody>
      </p:sp>
      <p:sp>
        <p:nvSpPr>
          <p:cNvPr id="169" name="Google Shape;169;gc86ed5267d_0_2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1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71428"/>
              <a:buNone/>
            </a:pPr>
            <a:r>
              <a:rPr lang="en-US"/>
              <a:t>	</a:t>
            </a:r>
            <a:r>
              <a:rPr b="1" lang="en-US" u="sng"/>
              <a:t>Expenses:		</a:t>
            </a:r>
            <a:r>
              <a:rPr lang="en-US" u="sng"/>
              <a:t>2020		2019            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71428"/>
              <a:buNone/>
            </a:pPr>
            <a:r>
              <a:rPr lang="en-US"/>
              <a:t>	Admin:		$  46,446.15		 $  44,467.86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71428"/>
              <a:buNone/>
            </a:pPr>
            <a:r>
              <a:rPr lang="en-US"/>
              <a:t>	Education:	$   9,791.83		 $  14,782.60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71428"/>
              <a:buNone/>
            </a:pPr>
            <a:r>
              <a:rPr lang="en-US"/>
              <a:t>	Payroll:		$150,004.49		 $199,459.00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71428"/>
              <a:buNone/>
            </a:pPr>
            <a:r>
              <a:rPr lang="en-US"/>
              <a:t>	Utilities:		$  16,406.99		$  23,952.43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71428"/>
              <a:buNone/>
            </a:pPr>
            <a:r>
              <a:rPr lang="en-US"/>
              <a:t>	Misc.		</a:t>
            </a:r>
            <a:r>
              <a:rPr lang="en-US" u="sng"/>
              <a:t>$  40,681.27		$ 47,400.72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71428"/>
              <a:buNone/>
            </a:pPr>
            <a:r>
              <a:rPr lang="en-US"/>
              <a:t>	</a:t>
            </a:r>
            <a:r>
              <a:rPr b="1" lang="en-US"/>
              <a:t>Total:		$263,330.73		$330,062.61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71428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71428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c86ed5267d_0_2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2020 FINANCIALS</a:t>
            </a:r>
            <a:endParaRPr/>
          </a:p>
        </p:txBody>
      </p:sp>
      <p:sp>
        <p:nvSpPr>
          <p:cNvPr id="175" name="Google Shape;175;gc86ed5267d_0_2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u="sng"/>
              <a:t>Net Income:		</a:t>
            </a:r>
            <a:r>
              <a:rPr lang="en-US" u="sng"/>
              <a:t>2020		2019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Income:			</a:t>
            </a:r>
            <a:r>
              <a:rPr b="1" lang="en-US"/>
              <a:t>$205,975.60 	 $319,992.06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Expenses:		</a:t>
            </a:r>
            <a:r>
              <a:rPr b="1" lang="en-US"/>
              <a:t> </a:t>
            </a:r>
            <a:r>
              <a:rPr b="1" lang="en-US" u="sng"/>
              <a:t>$ 263,330.73 	$330,062.61</a:t>
            </a:r>
            <a:endParaRPr u="sng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Net Income:		</a:t>
            </a:r>
            <a:r>
              <a:rPr b="1" lang="en-US"/>
              <a:t>$(-57,355.13)</a:t>
            </a:r>
            <a:r>
              <a:rPr lang="en-US"/>
              <a:t>	</a:t>
            </a:r>
            <a:r>
              <a:rPr b="1" lang="en-US"/>
              <a:t> $(-10,070.55) </a:t>
            </a:r>
            <a:r>
              <a:rPr lang="en-US"/>
              <a:t>	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PPP Loan:</a:t>
            </a:r>
            <a:r>
              <a:rPr b="1" lang="en-US"/>
              <a:t>		$   35,800.00	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Net Loss:		</a:t>
            </a:r>
            <a:r>
              <a:rPr b="1" lang="en-US"/>
              <a:t>$(-21,555.15)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c86ed5267d_0_3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2020 FINANCIALS</a:t>
            </a:r>
            <a:endParaRPr/>
          </a:p>
        </p:txBody>
      </p:sp>
      <p:sp>
        <p:nvSpPr>
          <p:cNvPr id="181" name="Google Shape;181;gc86ed5267d_0_3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Other Non-Operational Income: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	Foundation:	$  9,000.00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	Other Gifts:	$    215.00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	Generosity:	</a:t>
            </a:r>
            <a:r>
              <a:rPr lang="en-US" u="sng"/>
              <a:t>$  43,927.50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	</a:t>
            </a:r>
            <a:r>
              <a:rPr b="1" lang="en-US"/>
              <a:t>Total:		$53,142.50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c86ed5267d_0_3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2020 FINANCIALS</a:t>
            </a:r>
            <a:endParaRPr/>
          </a:p>
        </p:txBody>
      </p:sp>
      <p:sp>
        <p:nvSpPr>
          <p:cNvPr id="187" name="Google Shape;187;gc86ed5267d_0_3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u="sng"/>
              <a:t>Cash Balances 12/31/2020: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u="sng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	General Fund:	$   5,090.00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	Savings:		$      378.59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	Generosity:	$102,249.85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	Other:		</a:t>
            </a:r>
            <a:r>
              <a:rPr lang="en-US" u="sng"/>
              <a:t>$         -1.48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	</a:t>
            </a:r>
            <a:r>
              <a:rPr b="1" lang="en-US"/>
              <a:t>Total:		$107,660.96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c86ed5267d_0_4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2020 UNITY FOUNDATION REPORT</a:t>
            </a:r>
            <a:endParaRPr/>
          </a:p>
        </p:txBody>
      </p:sp>
      <p:sp>
        <p:nvSpPr>
          <p:cNvPr id="193" name="Google Shape;193;gc86ed5267d_0_4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rgbClr val="FF0000"/>
                </a:solidFill>
              </a:rPr>
              <a:t>Note: Unity of Louisville Foundation is a separate organization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rgbClr val="FF0000"/>
                </a:solidFill>
              </a:rPr>
              <a:t>(not part of Unity of Louisville)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rgbClr val="FF0000"/>
                </a:solidFill>
              </a:rPr>
              <a:t>Account Information provided for informational purposes only.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	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Balance 21/31/2020</a:t>
            </a:r>
            <a:r>
              <a:rPr b="1" lang="en-US"/>
              <a:t>:		$6,505.44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c86ed5267d_0_4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2021 BUDGET</a:t>
            </a:r>
            <a:endParaRPr/>
          </a:p>
        </p:txBody>
      </p:sp>
      <p:sp>
        <p:nvSpPr>
          <p:cNvPr id="199" name="Google Shape;199;gc86ed5267d_0_4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Given the unusual times we are dealing with: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Building under contract, not sure where we are going at moment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COVID-19 &amp; no church services.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We did not create a budget.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We are using 2019 and 2020 numbers as the reference point.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"/>
          <p:cNvSpPr txBox="1"/>
          <p:nvPr>
            <p:ph type="ctrTitle"/>
          </p:nvPr>
        </p:nvSpPr>
        <p:spPr>
          <a:xfrm>
            <a:off x="1524000" y="1299009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rebuchet MS"/>
              <a:buNone/>
            </a:pPr>
            <a:r>
              <a:rPr lang="en-US"/>
              <a:t>Post COVID-19 Collaboration</a:t>
            </a:r>
            <a:endParaRPr/>
          </a:p>
        </p:txBody>
      </p:sp>
      <p:sp>
        <p:nvSpPr>
          <p:cNvPr id="205" name="Google Shape;205;p1"/>
          <p:cNvSpPr txBox="1"/>
          <p:nvPr>
            <p:ph idx="1" type="subTitle"/>
          </p:nvPr>
        </p:nvSpPr>
        <p:spPr>
          <a:xfrm>
            <a:off x="1524000" y="388259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Creating a greater Unity Experience in Kentuckian </a:t>
            </a:r>
            <a:endParaRPr sz="3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c86ed5267d_0_12"/>
          <p:cNvSpPr txBox="1"/>
          <p:nvPr>
            <p:ph type="ctrTitle"/>
          </p:nvPr>
        </p:nvSpPr>
        <p:spPr>
          <a:xfrm>
            <a:off x="1524000" y="1299009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ill Sans"/>
              <a:buNone/>
            </a:pPr>
            <a:r>
              <a:rPr lang="en-US"/>
              <a:t>UNITY OF LOUISVILLE</a:t>
            </a:r>
            <a:endParaRPr/>
          </a:p>
        </p:txBody>
      </p:sp>
      <p:sp>
        <p:nvSpPr>
          <p:cNvPr id="211" name="Google Shape;211;gc86ed5267d_0_12"/>
          <p:cNvSpPr txBox="1"/>
          <p:nvPr>
            <p:ph idx="1" type="subTitle"/>
          </p:nvPr>
        </p:nvSpPr>
        <p:spPr>
          <a:xfrm>
            <a:off x="1524000" y="3882593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2021 BOARD MEETING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FINANCIAL REPORT FOR 2020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"/>
          <p:cNvSpPr txBox="1"/>
          <p:nvPr>
            <p:ph type="title"/>
          </p:nvPr>
        </p:nvSpPr>
        <p:spPr>
          <a:xfrm>
            <a:off x="952500" y="465657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rebuchet MS"/>
              <a:buNone/>
            </a:pPr>
            <a:r>
              <a:rPr lang="en-US"/>
              <a:t>Unity in Louisville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"/>
          <p:cNvSpPr txBox="1"/>
          <p:nvPr>
            <p:ph type="title"/>
          </p:nvPr>
        </p:nvSpPr>
        <p:spPr>
          <a:xfrm>
            <a:off x="990876" y="103387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</a:pPr>
            <a:r>
              <a:rPr lang="en-US"/>
              <a:t>WHY to Reunite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7b0b1e5f5_0_6"/>
          <p:cNvSpPr txBox="1"/>
          <p:nvPr>
            <p:ph type="ctrTitle"/>
          </p:nvPr>
        </p:nvSpPr>
        <p:spPr>
          <a:xfrm>
            <a:off x="483233" y="2151767"/>
            <a:ext cx="11039700" cy="249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CLASP Committee:</a:t>
            </a:r>
            <a:br>
              <a:rPr lang="en-US"/>
            </a:br>
            <a:r>
              <a:rPr lang="en-US" sz="3600"/>
              <a:t>Congregant Led Advisers to Strategic Planning</a:t>
            </a:r>
            <a:endParaRPr sz="3600"/>
          </a:p>
        </p:txBody>
      </p:sp>
      <p:sp>
        <p:nvSpPr>
          <p:cNvPr id="110" name="Google Shape;110;gc7b0b1e5f5_0_6"/>
          <p:cNvSpPr txBox="1"/>
          <p:nvPr>
            <p:ph idx="1" type="subTitle"/>
          </p:nvPr>
        </p:nvSpPr>
        <p:spPr>
          <a:xfrm>
            <a:off x="2032000" y="5176791"/>
            <a:ext cx="12192000" cy="220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Leah Zellers; Unity of Louisville Annual Meeting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3/21/21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Creating a greater Unity Experience in Kentuckiana</a:t>
            </a:r>
            <a:endParaRPr sz="3600"/>
          </a:p>
        </p:txBody>
      </p:sp>
      <p:sp>
        <p:nvSpPr>
          <p:cNvPr id="228" name="Google Shape;228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Shared Ministry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	Fiduciary Responsibility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		Worship, Classes, Groups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		Marketing, Technology,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		Staff &amp; Volunteers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		Facilities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	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	           </a:t>
            </a:r>
            <a:endParaRPr sz="3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"/>
          <p:cNvSpPr txBox="1"/>
          <p:nvPr>
            <p:ph type="title"/>
          </p:nvPr>
        </p:nvSpPr>
        <p:spPr>
          <a:xfrm>
            <a:off x="839788" y="325870"/>
            <a:ext cx="10668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</a:pPr>
            <a:r>
              <a:rPr lang="en-US"/>
              <a:t>Possibilities</a:t>
            </a:r>
            <a:endParaRPr/>
          </a:p>
        </p:txBody>
      </p:sp>
      <p:sp>
        <p:nvSpPr>
          <p:cNvPr id="234" name="Google Shape;234;p5"/>
          <p:cNvSpPr txBox="1"/>
          <p:nvPr>
            <p:ph idx="1" type="body"/>
          </p:nvPr>
        </p:nvSpPr>
        <p:spPr>
          <a:xfrm>
            <a:off x="839788" y="18335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Worship</a:t>
            </a:r>
            <a:endParaRPr/>
          </a:p>
        </p:txBody>
      </p:sp>
      <p:sp>
        <p:nvSpPr>
          <p:cNvPr id="235" name="Google Shape;235;p5"/>
          <p:cNvSpPr txBox="1"/>
          <p:nvPr>
            <p:ph idx="2" type="body"/>
          </p:nvPr>
        </p:nvSpPr>
        <p:spPr>
          <a:xfrm>
            <a:off x="839788" y="26574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2 weeks in each location and livestream other two weeks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Two services at East when downtown is between locations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Wednesday night Kaleidoscope at East</a:t>
            </a:r>
            <a:endParaRPr/>
          </a:p>
        </p:txBody>
      </p:sp>
      <p:sp>
        <p:nvSpPr>
          <p:cNvPr id="236" name="Google Shape;236;p5"/>
          <p:cNvSpPr txBox="1"/>
          <p:nvPr>
            <p:ph idx="1" type="body"/>
          </p:nvPr>
        </p:nvSpPr>
        <p:spPr>
          <a:xfrm>
            <a:off x="6324600" y="18335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Classes, Groups &amp; Webinars</a:t>
            </a:r>
            <a:endParaRPr/>
          </a:p>
        </p:txBody>
      </p:sp>
      <p:sp>
        <p:nvSpPr>
          <p:cNvPr id="237" name="Google Shape;237;p5"/>
          <p:cNvSpPr txBox="1"/>
          <p:nvPr>
            <p:ph idx="2" type="body"/>
          </p:nvPr>
        </p:nvSpPr>
        <p:spPr>
          <a:xfrm>
            <a:off x="6324600" y="26574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Open to all who want to attend at either facility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Youth &amp; Family for both churches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Hybrid classes and Webinars open to public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"/>
          <p:cNvSpPr txBox="1"/>
          <p:nvPr>
            <p:ph type="title"/>
          </p:nvPr>
        </p:nvSpPr>
        <p:spPr>
          <a:xfrm>
            <a:off x="990876" y="103387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</a:pPr>
            <a:r>
              <a:rPr lang="en-US"/>
              <a:t>HOW to Reunite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b="1" i="1" lang="en-US" sz="4000">
                <a:latin typeface="Calibri"/>
                <a:ea typeface="Calibri"/>
                <a:cs typeface="Calibri"/>
                <a:sym typeface="Calibri"/>
              </a:rPr>
              <a:t>Shared Teams &amp; Committees </a:t>
            </a:r>
            <a:br>
              <a:rPr lang="en-US" sz="1800"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249" name="Google Shape;249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Pastoral Care, Chaplains &amp; Prayer Groups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Sunday Worship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Classes &amp; Webinars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Concerts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50" name="Google Shape;250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Administrative 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Financial Relationship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Physical Space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Retreats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mpty speech bubbles" id="255" name="Google Shape;255;p8"/>
          <p:cNvPicPr preferRelativeResize="0"/>
          <p:nvPr/>
        </p:nvPicPr>
        <p:blipFill rotWithShape="1">
          <a:blip r:embed="rId3">
            <a:alphaModFix/>
          </a:blip>
          <a:srcRect b="-1" l="23163" r="14601" t="0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8"/>
          <p:cNvSpPr txBox="1"/>
          <p:nvPr>
            <p:ph type="title"/>
          </p:nvPr>
        </p:nvSpPr>
        <p:spPr>
          <a:xfrm>
            <a:off x="804998" y="798445"/>
            <a:ext cx="4803636" cy="1311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Thoughts</a:t>
            </a:r>
            <a:endParaRPr/>
          </a:p>
        </p:txBody>
      </p:sp>
      <p:sp>
        <p:nvSpPr>
          <p:cNvPr id="258" name="Google Shape;258;p8"/>
          <p:cNvSpPr txBox="1"/>
          <p:nvPr>
            <p:ph idx="1" type="body"/>
          </p:nvPr>
        </p:nvSpPr>
        <p:spPr>
          <a:xfrm>
            <a:off x="804997" y="2272143"/>
            <a:ext cx="4706803" cy="37888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Strategic Plan started downtown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Comfort of small community East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9"/>
          <p:cNvSpPr txBox="1"/>
          <p:nvPr>
            <p:ph type="title"/>
          </p:nvPr>
        </p:nvSpPr>
        <p:spPr>
          <a:xfrm>
            <a:off x="952500" y="465657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rebuchet MS"/>
              <a:buNone/>
            </a:pPr>
            <a:r>
              <a:rPr lang="en-US"/>
              <a:t>Easter Service Outdoor at East</a:t>
            </a:r>
            <a:br>
              <a:rPr lang="en-US"/>
            </a:br>
            <a:r>
              <a:rPr lang="en-US"/>
              <a:t>April 4, 11 am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c7b0b1e5f5_0_11"/>
          <p:cNvSpPr txBox="1"/>
          <p:nvPr>
            <p:ph type="title"/>
          </p:nvPr>
        </p:nvSpPr>
        <p:spPr>
          <a:xfrm>
            <a:off x="1080933" y="1504467"/>
            <a:ext cx="5393700" cy="1757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1"/>
                </a:solidFill>
              </a:rPr>
              <a:t>Overview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16" name="Google Shape;116;gc7b0b1e5f5_0_11"/>
          <p:cNvSpPr txBox="1"/>
          <p:nvPr>
            <p:ph idx="2" type="body"/>
          </p:nvPr>
        </p:nvSpPr>
        <p:spPr>
          <a:xfrm>
            <a:off x="4004500" y="486000"/>
            <a:ext cx="7843200" cy="554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CLASP Purpose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406400" lvl="0" marL="609600" rtl="0" algn="l">
              <a:spcBef>
                <a:spcPts val="1000"/>
              </a:spcBef>
              <a:spcAft>
                <a:spcPts val="0"/>
              </a:spcAft>
              <a:buSzPts val="1600"/>
              <a:buFont typeface="Arial"/>
              <a:buAutoNum type="arabicPeriod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To determine what we are already doing that is aligned with the strategic plan (intermittent work).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6096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406400" lvl="0" marL="609600" rtl="0" algn="l">
              <a:spcBef>
                <a:spcPts val="1000"/>
              </a:spcBef>
              <a:spcAft>
                <a:spcPts val="0"/>
              </a:spcAft>
              <a:buSzPts val="1600"/>
              <a:buFont typeface="Arial"/>
              <a:buAutoNum type="arabicPeriod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Identify areas for growth &amp; address challenges we have experienced as a collective (intermittent work).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6096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406400" lvl="0" marL="609600" rtl="0" algn="l">
              <a:spcBef>
                <a:spcPts val="1000"/>
              </a:spcBef>
              <a:spcAft>
                <a:spcPts val="0"/>
              </a:spcAft>
              <a:buSzPts val="1600"/>
              <a:buFont typeface="Arial"/>
              <a:buAutoNum type="arabicPeriod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Share creative new ways to move forward in alignment with the strategic plan (ongoing/continued work). 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Integrity, Service, Faith, Diversity, Equity, and, Inclusion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accent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609600" lvl="0" marL="1219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accent1"/>
                </a:solidFill>
                <a:latin typeface="Pacifico"/>
                <a:ea typeface="Pacifico"/>
                <a:cs typeface="Pacifico"/>
                <a:sym typeface="Pacifico"/>
              </a:rPr>
              <a:t> “What goes and what grows?”</a:t>
            </a:r>
            <a:endParaRPr sz="2300">
              <a:solidFill>
                <a:schemeClr val="accent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c7b0b1e5f5_0_16"/>
          <p:cNvSpPr/>
          <p:nvPr/>
        </p:nvSpPr>
        <p:spPr>
          <a:xfrm>
            <a:off x="8829433" y="3855150"/>
            <a:ext cx="2869668" cy="2295540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c7b0b1e5f5_0_16"/>
          <p:cNvSpPr/>
          <p:nvPr/>
        </p:nvSpPr>
        <p:spPr>
          <a:xfrm>
            <a:off x="459100" y="3820617"/>
            <a:ext cx="2538000" cy="2162100"/>
          </a:xfrm>
          <a:prstGeom prst="plaque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c7b0b1e5f5_0_16"/>
          <p:cNvSpPr/>
          <p:nvPr/>
        </p:nvSpPr>
        <p:spPr>
          <a:xfrm>
            <a:off x="6042967" y="930933"/>
            <a:ext cx="3432300" cy="2856900"/>
          </a:xfrm>
          <a:prstGeom prst="su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c7b0b1e5f5_0_16"/>
          <p:cNvSpPr/>
          <p:nvPr/>
        </p:nvSpPr>
        <p:spPr>
          <a:xfrm>
            <a:off x="2586136" y="1213103"/>
            <a:ext cx="2195700" cy="2264400"/>
          </a:xfrm>
          <a:prstGeom prst="hear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c7b0b1e5f5_0_16"/>
          <p:cNvSpPr txBox="1"/>
          <p:nvPr>
            <p:ph type="title"/>
          </p:nvPr>
        </p:nvSpPr>
        <p:spPr>
          <a:xfrm>
            <a:off x="2578133" y="92900"/>
            <a:ext cx="9374100" cy="1332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Key Observations &amp; Insights</a:t>
            </a:r>
            <a:endParaRPr/>
          </a:p>
        </p:txBody>
      </p:sp>
      <p:sp>
        <p:nvSpPr>
          <p:cNvPr id="126" name="Google Shape;126;gc7b0b1e5f5_0_16"/>
          <p:cNvSpPr txBox="1"/>
          <p:nvPr>
            <p:ph idx="1" type="body"/>
          </p:nvPr>
        </p:nvSpPr>
        <p:spPr>
          <a:xfrm>
            <a:off x="2068533" y="1615042"/>
            <a:ext cx="3230700" cy="159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1000"/>
              <a:buNone/>
            </a:pPr>
            <a:r>
              <a:rPr b="1" lang="en-US" sz="2400">
                <a:solidFill>
                  <a:schemeClr val="dk1"/>
                </a:solidFill>
              </a:rPr>
              <a:t>Shifting Collective Consciousness to             Love and Abundance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SzPts val="1000"/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</p:txBody>
      </p:sp>
      <p:sp>
        <p:nvSpPr>
          <p:cNvPr id="127" name="Google Shape;127;gc7b0b1e5f5_0_16"/>
          <p:cNvSpPr txBox="1"/>
          <p:nvPr>
            <p:ph idx="2" type="body"/>
          </p:nvPr>
        </p:nvSpPr>
        <p:spPr>
          <a:xfrm>
            <a:off x="6542378" y="1748048"/>
            <a:ext cx="2433600" cy="632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1000"/>
              </a:spcBef>
              <a:spcAft>
                <a:spcPts val="1600"/>
              </a:spcAft>
              <a:buSzPts val="1100"/>
              <a:buNone/>
            </a:pPr>
            <a:r>
              <a:rPr b="1" lang="en-US" sz="2300">
                <a:solidFill>
                  <a:schemeClr val="dk1"/>
                </a:solidFill>
              </a:rPr>
              <a:t>Meeting People Exactly Where They Are </a:t>
            </a:r>
            <a:endParaRPr sz="2300"/>
          </a:p>
        </p:txBody>
      </p:sp>
      <p:sp>
        <p:nvSpPr>
          <p:cNvPr id="128" name="Google Shape;128;gc7b0b1e5f5_0_16"/>
          <p:cNvSpPr txBox="1"/>
          <p:nvPr/>
        </p:nvSpPr>
        <p:spPr>
          <a:xfrm>
            <a:off x="293300" y="4080583"/>
            <a:ext cx="2869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Expanding our understanding of Diversity, Equity, and Inclusion</a:t>
            </a:r>
            <a:endParaRPr b="1" sz="2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9" name="Google Shape;129;gc7b0b1e5f5_0_16"/>
          <p:cNvSpPr txBox="1"/>
          <p:nvPr/>
        </p:nvSpPr>
        <p:spPr>
          <a:xfrm>
            <a:off x="8829450" y="4060217"/>
            <a:ext cx="2869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Love for this commUnity inspires creativity &amp; new growth</a:t>
            </a:r>
            <a:endParaRPr b="1" sz="2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0" name="Google Shape;130;gc7b0b1e5f5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9850" y="3765567"/>
            <a:ext cx="4197350" cy="2474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c7b0b1e5f5_0_29"/>
          <p:cNvSpPr txBox="1"/>
          <p:nvPr>
            <p:ph type="title"/>
          </p:nvPr>
        </p:nvSpPr>
        <p:spPr>
          <a:xfrm>
            <a:off x="2478067" y="198700"/>
            <a:ext cx="9374100" cy="1332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Defining Values &amp; Principles</a:t>
            </a:r>
            <a:endParaRPr/>
          </a:p>
        </p:txBody>
      </p:sp>
      <p:sp>
        <p:nvSpPr>
          <p:cNvPr id="136" name="Google Shape;136;gc7b0b1e5f5_0_29"/>
          <p:cNvSpPr txBox="1"/>
          <p:nvPr/>
        </p:nvSpPr>
        <p:spPr>
          <a:xfrm>
            <a:off x="371733" y="1531100"/>
            <a:ext cx="3685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chemeClr val="accent1"/>
                </a:solidFill>
              </a:rPr>
              <a:t>Integrity</a:t>
            </a:r>
            <a:r>
              <a:rPr lang="en-US" sz="2000"/>
              <a:t>--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 </a:t>
            </a:r>
            <a:r>
              <a:rPr lang="en-US" sz="1600">
                <a:highlight>
                  <a:srgbClr val="FFFF00"/>
                </a:highlight>
              </a:rPr>
              <a:t>words and actions are in alignment</a:t>
            </a:r>
            <a:endParaRPr sz="1900"/>
          </a:p>
        </p:txBody>
      </p:sp>
      <p:sp>
        <p:nvSpPr>
          <p:cNvPr id="137" name="Google Shape;137;gc7b0b1e5f5_0_29"/>
          <p:cNvSpPr txBox="1"/>
          <p:nvPr/>
        </p:nvSpPr>
        <p:spPr>
          <a:xfrm>
            <a:off x="371733" y="4600900"/>
            <a:ext cx="4952400" cy="15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 u="sng">
                <a:solidFill>
                  <a:schemeClr val="accent1"/>
                </a:solidFill>
              </a:rPr>
              <a:t>Service</a:t>
            </a:r>
            <a:r>
              <a:rPr lang="en-US" sz="2300"/>
              <a:t>--</a:t>
            </a:r>
            <a:endParaRPr sz="2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highlight>
                  <a:srgbClr val="FFFF00"/>
                </a:highlight>
              </a:rPr>
              <a:t>Christ consciousness, mindfulness of WHO I’m in service to, stepping out of ourselves</a:t>
            </a:r>
            <a:endParaRPr sz="1600">
              <a:highlight>
                <a:srgbClr val="FFFF00"/>
              </a:highlight>
            </a:endParaRPr>
          </a:p>
        </p:txBody>
      </p:sp>
      <p:sp>
        <p:nvSpPr>
          <p:cNvPr id="138" name="Google Shape;138;gc7b0b1e5f5_0_29"/>
          <p:cNvSpPr txBox="1"/>
          <p:nvPr/>
        </p:nvSpPr>
        <p:spPr>
          <a:xfrm>
            <a:off x="371733" y="3088117"/>
            <a:ext cx="3999900" cy="11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chemeClr val="accent1"/>
                </a:solidFill>
              </a:rPr>
              <a:t>Faith</a:t>
            </a:r>
            <a:r>
              <a:rPr lang="en-US" sz="2000"/>
              <a:t>--</a:t>
            </a:r>
            <a:endParaRPr sz="2000"/>
          </a:p>
          <a:p>
            <a:pPr indent="60960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highlight>
                  <a:srgbClr val="FFFF00"/>
                </a:highlight>
              </a:rPr>
              <a:t>courage to step into the unknown</a:t>
            </a:r>
            <a:endParaRPr sz="1900">
              <a:highlight>
                <a:srgbClr val="FFFF00"/>
              </a:highlight>
            </a:endParaRPr>
          </a:p>
        </p:txBody>
      </p:sp>
      <p:sp>
        <p:nvSpPr>
          <p:cNvPr id="139" name="Google Shape;139;gc7b0b1e5f5_0_29"/>
          <p:cNvSpPr txBox="1"/>
          <p:nvPr/>
        </p:nvSpPr>
        <p:spPr>
          <a:xfrm>
            <a:off x="6180567" y="4521467"/>
            <a:ext cx="5815500" cy="11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609600" lvl="0" marL="60960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 u="sng">
                <a:solidFill>
                  <a:schemeClr val="accent1"/>
                </a:solidFill>
              </a:rPr>
              <a:t>Diversity--</a:t>
            </a:r>
            <a:endParaRPr sz="2300">
              <a:highlight>
                <a:srgbClr val="FFFF00"/>
              </a:highlight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00"/>
                </a:solidFill>
                <a:highlight>
                  <a:srgbClr val="FFFF00"/>
                </a:highlight>
              </a:rPr>
              <a:t>-</a:t>
            </a:r>
            <a:r>
              <a:rPr lang="en-US" sz="1600">
                <a:highlight>
                  <a:srgbClr val="FFFF00"/>
                </a:highlight>
              </a:rPr>
              <a:t>required for a healthy ecosystem, accepting people exactly where they are, celebrating differences</a:t>
            </a:r>
            <a:endParaRPr sz="1900">
              <a:highlight>
                <a:srgbClr val="FFFF00"/>
              </a:highlight>
            </a:endParaRPr>
          </a:p>
        </p:txBody>
      </p:sp>
      <p:sp>
        <p:nvSpPr>
          <p:cNvPr id="140" name="Google Shape;140;gc7b0b1e5f5_0_29"/>
          <p:cNvSpPr txBox="1"/>
          <p:nvPr/>
        </p:nvSpPr>
        <p:spPr>
          <a:xfrm>
            <a:off x="6180567" y="1300800"/>
            <a:ext cx="5671500" cy="14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chemeClr val="accent1"/>
                </a:solidFill>
              </a:rPr>
              <a:t>Equity</a:t>
            </a:r>
            <a:r>
              <a:rPr lang="en-US" sz="2000"/>
              <a:t>--</a:t>
            </a:r>
            <a:endParaRPr sz="20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 </a:t>
            </a:r>
            <a:endParaRPr sz="20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highlight>
                  <a:srgbClr val="FFFF00"/>
                </a:highlight>
              </a:rPr>
              <a:t>To become equitable requires the recognizing and removal of barriers to equity. Not to be confused with “equality”.</a:t>
            </a:r>
            <a:endParaRPr sz="1900">
              <a:highlight>
                <a:srgbClr val="FFFF00"/>
              </a:highlight>
            </a:endParaRPr>
          </a:p>
        </p:txBody>
      </p:sp>
      <p:sp>
        <p:nvSpPr>
          <p:cNvPr id="141" name="Google Shape;141;gc7b0b1e5f5_0_29"/>
          <p:cNvSpPr txBox="1"/>
          <p:nvPr/>
        </p:nvSpPr>
        <p:spPr>
          <a:xfrm>
            <a:off x="5872967" y="3088133"/>
            <a:ext cx="6123300" cy="11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chemeClr val="accent1"/>
                </a:solidFill>
              </a:rPr>
              <a:t>Inclusion</a:t>
            </a:r>
            <a:r>
              <a:rPr lang="en-US" sz="2000"/>
              <a:t>-- </a:t>
            </a:r>
            <a:endParaRPr sz="20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highlight>
                  <a:srgbClr val="FFFF00"/>
                </a:highlight>
              </a:rPr>
              <a:t>We are One, embracing and celebrating our differences; being aware of and including others differences and needs</a:t>
            </a:r>
            <a:endParaRPr sz="1900">
              <a:highlight>
                <a:srgbClr val="FFFF00"/>
              </a:highlight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gc7b0b1e5f5_0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6000" y="203200"/>
            <a:ext cx="6607613" cy="645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c7b0b1e5f5_0_43"/>
          <p:cNvSpPr txBox="1"/>
          <p:nvPr/>
        </p:nvSpPr>
        <p:spPr>
          <a:xfrm>
            <a:off x="1352000" y="297333"/>
            <a:ext cx="47439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Nunito"/>
                <a:ea typeface="Nunito"/>
                <a:cs typeface="Nunito"/>
                <a:sym typeface="Nunito"/>
              </a:rPr>
              <a:t>MINISTRIES AUDITED</a:t>
            </a:r>
            <a:endParaRPr sz="1900">
              <a:latin typeface="Nunito"/>
              <a:ea typeface="Nunito"/>
              <a:cs typeface="Nunito"/>
              <a:sym typeface="Nunito"/>
            </a:endParaRPr>
          </a:p>
          <a:p>
            <a:pPr indent="-425450" lvl="0" marL="609600" rtl="0" algn="l">
              <a:spcBef>
                <a:spcPts val="0"/>
              </a:spcBef>
              <a:spcAft>
                <a:spcPts val="0"/>
              </a:spcAft>
              <a:buSzPts val="1900"/>
              <a:buFont typeface="Nunito"/>
              <a:buAutoNum type="arabicPeriod"/>
            </a:pPr>
            <a:r>
              <a:rPr lang="en-US" sz="1900">
                <a:latin typeface="Nunito"/>
                <a:ea typeface="Nunito"/>
                <a:cs typeface="Nunito"/>
                <a:sym typeface="Nunito"/>
              </a:rPr>
              <a:t>Board of Trustees</a:t>
            </a:r>
            <a:endParaRPr sz="1900">
              <a:latin typeface="Nunito"/>
              <a:ea typeface="Nunito"/>
              <a:cs typeface="Nunito"/>
              <a:sym typeface="Nunito"/>
            </a:endParaRPr>
          </a:p>
          <a:p>
            <a:pPr indent="-425450" lvl="0" marL="609600" rtl="0" algn="l">
              <a:spcBef>
                <a:spcPts val="0"/>
              </a:spcBef>
              <a:spcAft>
                <a:spcPts val="0"/>
              </a:spcAft>
              <a:buSzPts val="1900"/>
              <a:buFont typeface="Nunito"/>
              <a:buAutoNum type="arabicPeriod"/>
            </a:pPr>
            <a:r>
              <a:rPr lang="en-US" sz="1900">
                <a:latin typeface="Nunito"/>
                <a:ea typeface="Nunito"/>
                <a:cs typeface="Nunito"/>
                <a:sym typeface="Nunito"/>
              </a:rPr>
              <a:t>Finance Committee</a:t>
            </a:r>
            <a:endParaRPr sz="1900">
              <a:latin typeface="Nunito"/>
              <a:ea typeface="Nunito"/>
              <a:cs typeface="Nunito"/>
              <a:sym typeface="Nunito"/>
            </a:endParaRPr>
          </a:p>
          <a:p>
            <a:pPr indent="-425450" lvl="0" marL="609600" rtl="0" algn="l">
              <a:spcBef>
                <a:spcPts val="0"/>
              </a:spcBef>
              <a:spcAft>
                <a:spcPts val="0"/>
              </a:spcAft>
              <a:buSzPts val="1900"/>
              <a:buFont typeface="Nunito"/>
              <a:buAutoNum type="arabicPeriod"/>
            </a:pPr>
            <a:r>
              <a:rPr lang="en-US" sz="1900">
                <a:latin typeface="Nunito"/>
                <a:ea typeface="Nunito"/>
                <a:cs typeface="Nunito"/>
                <a:sym typeface="Nunito"/>
              </a:rPr>
              <a:t>Worship Ministry</a:t>
            </a:r>
            <a:endParaRPr sz="1900">
              <a:latin typeface="Nunito"/>
              <a:ea typeface="Nunito"/>
              <a:cs typeface="Nunito"/>
              <a:sym typeface="Nunito"/>
            </a:endParaRPr>
          </a:p>
          <a:p>
            <a:pPr indent="-425450" lvl="0" marL="609600" rtl="0" algn="l">
              <a:spcBef>
                <a:spcPts val="0"/>
              </a:spcBef>
              <a:spcAft>
                <a:spcPts val="0"/>
              </a:spcAft>
              <a:buSzPts val="1900"/>
              <a:buFont typeface="Nunito"/>
              <a:buAutoNum type="arabicPeriod"/>
            </a:pPr>
            <a:r>
              <a:rPr lang="en-US" sz="1900">
                <a:latin typeface="Nunito"/>
                <a:ea typeface="Nunito"/>
                <a:cs typeface="Nunito"/>
                <a:sym typeface="Nunito"/>
              </a:rPr>
              <a:t>Music Ministry</a:t>
            </a:r>
            <a:endParaRPr sz="1900">
              <a:latin typeface="Nunito"/>
              <a:ea typeface="Nunito"/>
              <a:cs typeface="Nunito"/>
              <a:sym typeface="Nunito"/>
            </a:endParaRPr>
          </a:p>
          <a:p>
            <a:pPr indent="-425450" lvl="0" marL="609600" rtl="0" algn="l">
              <a:spcBef>
                <a:spcPts val="0"/>
              </a:spcBef>
              <a:spcAft>
                <a:spcPts val="0"/>
              </a:spcAft>
              <a:buSzPts val="1900"/>
              <a:buFont typeface="Nunito"/>
              <a:buAutoNum type="arabicPeriod"/>
            </a:pPr>
            <a:r>
              <a:rPr lang="en-US" sz="1900">
                <a:latin typeface="Nunito"/>
                <a:ea typeface="Nunito"/>
                <a:cs typeface="Nunito"/>
                <a:sym typeface="Nunito"/>
              </a:rPr>
              <a:t>Ushers</a:t>
            </a:r>
            <a:endParaRPr sz="1900">
              <a:latin typeface="Nunito"/>
              <a:ea typeface="Nunito"/>
              <a:cs typeface="Nunito"/>
              <a:sym typeface="Nunito"/>
            </a:endParaRPr>
          </a:p>
          <a:p>
            <a:pPr indent="-425450" lvl="0" marL="609600" rtl="0" algn="l">
              <a:spcBef>
                <a:spcPts val="0"/>
              </a:spcBef>
              <a:spcAft>
                <a:spcPts val="0"/>
              </a:spcAft>
              <a:buSzPts val="1900"/>
              <a:buFont typeface="Nunito"/>
              <a:buAutoNum type="arabicPeriod"/>
            </a:pPr>
            <a:r>
              <a:rPr lang="en-US" sz="1900">
                <a:latin typeface="Nunito"/>
                <a:ea typeface="Nunito"/>
                <a:cs typeface="Nunito"/>
                <a:sym typeface="Nunito"/>
              </a:rPr>
              <a:t>Pastoral Care</a:t>
            </a:r>
            <a:endParaRPr sz="1900">
              <a:latin typeface="Nunito"/>
              <a:ea typeface="Nunito"/>
              <a:cs typeface="Nunito"/>
              <a:sym typeface="Nunito"/>
            </a:endParaRPr>
          </a:p>
          <a:p>
            <a:pPr indent="-425450" lvl="0" marL="609600" rtl="0" algn="l">
              <a:spcBef>
                <a:spcPts val="0"/>
              </a:spcBef>
              <a:spcAft>
                <a:spcPts val="0"/>
              </a:spcAft>
              <a:buSzPts val="1900"/>
              <a:buFont typeface="Nunito"/>
              <a:buAutoNum type="arabicPeriod"/>
            </a:pPr>
            <a:r>
              <a:rPr lang="en-US" sz="1900">
                <a:latin typeface="Nunito"/>
                <a:ea typeface="Nunito"/>
                <a:cs typeface="Nunito"/>
                <a:sym typeface="Nunito"/>
              </a:rPr>
              <a:t>Prayer Chaplains</a:t>
            </a:r>
            <a:endParaRPr sz="1900">
              <a:latin typeface="Nunito"/>
              <a:ea typeface="Nunito"/>
              <a:cs typeface="Nunito"/>
              <a:sym typeface="Nunito"/>
            </a:endParaRPr>
          </a:p>
          <a:p>
            <a:pPr indent="-425450" lvl="0" marL="609600" rtl="0" algn="l">
              <a:spcBef>
                <a:spcPts val="0"/>
              </a:spcBef>
              <a:spcAft>
                <a:spcPts val="0"/>
              </a:spcAft>
              <a:buSzPts val="1900"/>
              <a:buFont typeface="Nunito"/>
              <a:buAutoNum type="arabicPeriod"/>
            </a:pPr>
            <a:r>
              <a:rPr lang="en-US" sz="1900">
                <a:latin typeface="Nunito"/>
                <a:ea typeface="Nunito"/>
                <a:cs typeface="Nunito"/>
                <a:sym typeface="Nunito"/>
              </a:rPr>
              <a:t>Energy Works</a:t>
            </a:r>
            <a:endParaRPr sz="1900">
              <a:latin typeface="Nunito"/>
              <a:ea typeface="Nunito"/>
              <a:cs typeface="Nunito"/>
              <a:sym typeface="Nunito"/>
            </a:endParaRPr>
          </a:p>
          <a:p>
            <a:pPr indent="-425450" lvl="0" marL="609600" rtl="0" algn="l">
              <a:spcBef>
                <a:spcPts val="0"/>
              </a:spcBef>
              <a:spcAft>
                <a:spcPts val="0"/>
              </a:spcAft>
              <a:buSzPts val="1900"/>
              <a:buFont typeface="Nunito"/>
              <a:buAutoNum type="arabicPeriod"/>
            </a:pPr>
            <a:r>
              <a:rPr lang="en-US" sz="1900">
                <a:latin typeface="Nunito"/>
                <a:ea typeface="Nunito"/>
                <a:cs typeface="Nunito"/>
                <a:sym typeface="Nunito"/>
              </a:rPr>
              <a:t>Fillmore Prayer Circles</a:t>
            </a:r>
            <a:endParaRPr sz="1900">
              <a:latin typeface="Nunito"/>
              <a:ea typeface="Nunito"/>
              <a:cs typeface="Nunito"/>
              <a:sym typeface="Nunito"/>
            </a:endParaRPr>
          </a:p>
          <a:p>
            <a:pPr indent="-425450" lvl="0" marL="609600" rtl="0" algn="l">
              <a:spcBef>
                <a:spcPts val="0"/>
              </a:spcBef>
              <a:spcAft>
                <a:spcPts val="0"/>
              </a:spcAft>
              <a:buSzPts val="1900"/>
              <a:buFont typeface="Nunito"/>
              <a:buAutoNum type="arabicPeriod"/>
            </a:pPr>
            <a:r>
              <a:rPr lang="en-US" sz="1900">
                <a:latin typeface="Nunito"/>
                <a:ea typeface="Nunito"/>
                <a:cs typeface="Nunito"/>
                <a:sym typeface="Nunito"/>
              </a:rPr>
              <a:t>Adult Education </a:t>
            </a:r>
            <a:endParaRPr sz="1900">
              <a:latin typeface="Nunito"/>
              <a:ea typeface="Nunito"/>
              <a:cs typeface="Nunito"/>
              <a:sym typeface="Nunito"/>
            </a:endParaRPr>
          </a:p>
          <a:p>
            <a:pPr indent="-425450" lvl="0" marL="609600" rtl="0" algn="l">
              <a:spcBef>
                <a:spcPts val="0"/>
              </a:spcBef>
              <a:spcAft>
                <a:spcPts val="0"/>
              </a:spcAft>
              <a:buSzPts val="1900"/>
              <a:buFont typeface="Nunito"/>
              <a:buAutoNum type="arabicPeriod"/>
            </a:pPr>
            <a:r>
              <a:rPr lang="en-US" sz="1900">
                <a:latin typeface="Nunito"/>
                <a:ea typeface="Nunito"/>
                <a:cs typeface="Nunito"/>
                <a:sym typeface="Nunito"/>
              </a:rPr>
              <a:t>Youth and Family</a:t>
            </a:r>
            <a:endParaRPr sz="1900">
              <a:latin typeface="Nunito"/>
              <a:ea typeface="Nunito"/>
              <a:cs typeface="Nunito"/>
              <a:sym typeface="Nunito"/>
            </a:endParaRPr>
          </a:p>
          <a:p>
            <a:pPr indent="-425450" lvl="0" marL="609600" rtl="0" algn="l">
              <a:spcBef>
                <a:spcPts val="0"/>
              </a:spcBef>
              <a:spcAft>
                <a:spcPts val="0"/>
              </a:spcAft>
              <a:buSzPts val="1900"/>
              <a:buFont typeface="Nunito"/>
              <a:buAutoNum type="arabicPeriod"/>
            </a:pPr>
            <a:r>
              <a:rPr lang="en-US" sz="1900">
                <a:latin typeface="Nunito"/>
                <a:ea typeface="Nunito"/>
                <a:cs typeface="Nunito"/>
                <a:sym typeface="Nunito"/>
              </a:rPr>
              <a:t>Outreach</a:t>
            </a:r>
            <a:endParaRPr sz="19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2" name="Google Shape;152;gc7b0b1e5f5_0_43"/>
          <p:cNvSpPr txBox="1"/>
          <p:nvPr/>
        </p:nvSpPr>
        <p:spPr>
          <a:xfrm>
            <a:off x="6393367" y="297333"/>
            <a:ext cx="5166900" cy="52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Nunito"/>
                <a:ea typeface="Nunito"/>
                <a:cs typeface="Nunito"/>
                <a:sym typeface="Nunito"/>
              </a:rPr>
              <a:t>MINISTRIES NOT YET AUDITED/ON HOLD</a:t>
            </a:r>
            <a:endParaRPr sz="1900">
              <a:latin typeface="Nunito"/>
              <a:ea typeface="Nunito"/>
              <a:cs typeface="Nunito"/>
              <a:sym typeface="Nunito"/>
            </a:endParaRPr>
          </a:p>
          <a:p>
            <a:pPr indent="-42545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US" sz="1900"/>
              <a:t>Divine Love Stitched Through Me</a:t>
            </a:r>
            <a:endParaRPr b="1" sz="1900"/>
          </a:p>
          <a:p>
            <a:pPr indent="-42545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US" sz="1900"/>
              <a:t>Office Ministry</a:t>
            </a:r>
            <a:endParaRPr sz="1900"/>
          </a:p>
          <a:p>
            <a:pPr indent="-42545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US" sz="1900"/>
              <a:t>Serenity Hikers</a:t>
            </a:r>
            <a:endParaRPr sz="1900"/>
          </a:p>
          <a:p>
            <a:pPr indent="-42545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US" sz="1900"/>
              <a:t>UniLunch</a:t>
            </a:r>
            <a:endParaRPr sz="1900"/>
          </a:p>
          <a:p>
            <a:pPr indent="-42545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US" sz="1900"/>
              <a:t>Bread Works</a:t>
            </a:r>
            <a:endParaRPr sz="1900"/>
          </a:p>
          <a:p>
            <a:pPr indent="-42545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US" sz="1900"/>
              <a:t>Special Events Ministry</a:t>
            </a:r>
            <a:endParaRPr b="1" sz="1900"/>
          </a:p>
          <a:p>
            <a:pPr indent="-42545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US" sz="1900"/>
              <a:t>Hospitality Team</a:t>
            </a:r>
            <a:endParaRPr sz="1900"/>
          </a:p>
          <a:p>
            <a:pPr indent="-42545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US" sz="1900"/>
              <a:t>Welcome Ministry</a:t>
            </a:r>
            <a:endParaRPr b="1" sz="1900"/>
          </a:p>
          <a:p>
            <a:pPr indent="-42545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US" sz="1900"/>
              <a:t>Development </a:t>
            </a:r>
            <a:endParaRPr sz="1900"/>
          </a:p>
          <a:p>
            <a:pPr indent="-42545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US" sz="1900"/>
              <a:t>Garden Ministry</a:t>
            </a:r>
            <a:endParaRPr sz="1900"/>
          </a:p>
          <a:p>
            <a:pPr indent="-42545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US" sz="1900"/>
              <a:t>Building Ministry</a:t>
            </a:r>
            <a:endParaRPr sz="1900"/>
          </a:p>
          <a:p>
            <a:pPr indent="-42545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US" sz="1900"/>
              <a:t>Grief Group </a:t>
            </a:r>
            <a:endParaRPr sz="1900"/>
          </a:p>
          <a:p>
            <a:pPr indent="-42545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US" sz="1900"/>
              <a:t>Men’s Group</a:t>
            </a:r>
            <a:endParaRPr sz="1900"/>
          </a:p>
          <a:p>
            <a:pPr indent="-42545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US" sz="1900"/>
              <a:t>Mom’s Group</a:t>
            </a:r>
            <a:endParaRPr sz="23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c7b0b1e5f5_0_48"/>
          <p:cNvSpPr txBox="1"/>
          <p:nvPr>
            <p:ph type="title"/>
          </p:nvPr>
        </p:nvSpPr>
        <p:spPr>
          <a:xfrm>
            <a:off x="1935000" y="1761500"/>
            <a:ext cx="8602800" cy="2497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Action Items</a:t>
            </a:r>
            <a:endParaRPr>
              <a:solidFill>
                <a:schemeClr val="dk1"/>
              </a:solidFill>
            </a:endParaRPr>
          </a:p>
          <a:p>
            <a:pPr indent="-579120" lvl="0" marL="609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>
                <a:solidFill>
                  <a:schemeClr val="dk1"/>
                </a:solidFill>
              </a:rPr>
              <a:t>Marketing dollars</a:t>
            </a:r>
            <a:endParaRPr>
              <a:solidFill>
                <a:schemeClr val="dk1"/>
              </a:solidFill>
            </a:endParaRPr>
          </a:p>
          <a:p>
            <a:pPr indent="-579120" lvl="0" marL="609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>
                <a:solidFill>
                  <a:schemeClr val="dk1"/>
                </a:solidFill>
              </a:rPr>
              <a:t>Inviting Zeal &amp; enthusiasm; being the hands and feet</a:t>
            </a:r>
            <a:endParaRPr>
              <a:solidFill>
                <a:schemeClr val="dk1"/>
              </a:solidFill>
            </a:endParaRPr>
          </a:p>
          <a:p>
            <a:pPr indent="-579120" lvl="0" marL="609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>
                <a:solidFill>
                  <a:schemeClr val="dk1"/>
                </a:solidFill>
              </a:rPr>
              <a:t>Data Gathering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c86ed5267d_0_1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2020 FINANCIALS</a:t>
            </a:r>
            <a:endParaRPr/>
          </a:p>
        </p:txBody>
      </p:sp>
      <p:sp>
        <p:nvSpPr>
          <p:cNvPr id="163" name="Google Shape;163;gc86ed5267d_0_1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71428"/>
              <a:buNone/>
            </a:pPr>
            <a:r>
              <a:rPr lang="en-US"/>
              <a:t>	</a:t>
            </a:r>
            <a:r>
              <a:rPr lang="en-US" u="sng"/>
              <a:t>Income:			2020			2019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71428"/>
              <a:buNone/>
            </a:pPr>
            <a:r>
              <a:rPr lang="en-US"/>
              <a:t>	Contributions:		$172,800.66		$254,770.22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71428"/>
              <a:buNone/>
            </a:pPr>
            <a:r>
              <a:rPr lang="en-US"/>
              <a:t>	Education:		$  19,883.55		$  34,949.12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71428"/>
              <a:buNone/>
            </a:pPr>
            <a:r>
              <a:rPr lang="en-US"/>
              <a:t>	Events:			$    6,639.59		$    9,917.95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71428"/>
              <a:buNone/>
            </a:pPr>
            <a:r>
              <a:rPr lang="en-US"/>
              <a:t>	Youth &amp; Family:		N/A			$    5,131.48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71428"/>
              <a:buNone/>
            </a:pPr>
            <a:r>
              <a:rPr lang="en-US"/>
              <a:t>	Misc.			</a:t>
            </a:r>
            <a:r>
              <a:rPr lang="en-US" u="sng"/>
              <a:t>$  6,651.80		$  15,223.29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71428"/>
              <a:buNone/>
            </a:pPr>
            <a:r>
              <a:rPr lang="en-US"/>
              <a:t>	</a:t>
            </a:r>
            <a:r>
              <a:rPr b="1" lang="en-US"/>
              <a:t>Total:			$205,975.60		$319,992.06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71428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2018-03-06T20:50:16Z</dcterms:created>
  <dc:creator>Laura Carl</dc:creator>
</cp:coreProperties>
</file>